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27" r:id="rId4"/>
    <p:sldId id="474" r:id="rId5"/>
    <p:sldId id="429" r:id="rId6"/>
    <p:sldId id="470" r:id="rId7"/>
    <p:sldId id="473" r:id="rId8"/>
    <p:sldId id="434" r:id="rId9"/>
  </p:sldIdLst>
  <p:sldSz cx="9144000" cy="5715000" type="screen16x10"/>
  <p:notesSz cx="6858000" cy="9144000"/>
  <p:embeddedFontLst>
    <p:embeddedFont>
      <p:font typeface="Calibri" panose="020F0502020204030204" pitchFamily="34" charset="0"/>
      <p:regular r:id="rId11"/>
      <p:bold r:id="rId12"/>
      <p:italic r:id="rId13"/>
      <p:boldItalic r:id="rId14"/>
    </p:embeddedFont>
    <p:embeddedFont>
      <p:font typeface="Verdana" panose="020B0604030504040204" pitchFamily="34" charset="0"/>
      <p:regular r:id="rId15"/>
      <p:bold r:id="rId16"/>
      <p:italic r:id="rId17"/>
      <p:boldItalic r:id="rId18"/>
    </p:embeddedFont>
    <p:embeddedFont>
      <p:font typeface="Orly's Font 2" panose="020B0604020202020204" charset="0"/>
      <p:regular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AE"/>
    <a:srgbClr val="E86D1F"/>
    <a:srgbClr val="5E9732"/>
    <a:srgbClr val="FFFF00"/>
    <a:srgbClr val="92D05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613" autoAdjust="0"/>
  </p:normalViewPr>
  <p:slideViewPr>
    <p:cSldViewPr>
      <p:cViewPr>
        <p:scale>
          <a:sx n="82" d="100"/>
          <a:sy n="82" d="100"/>
        </p:scale>
        <p:origin x="-72" y="384"/>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How do you draw an array using this number sentence?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In this</a:t>
            </a:r>
            <a:r>
              <a:rPr lang="en-US" baseline="0" dirty="0" smtClean="0"/>
              <a:t> lesson you will learn how to draw an array by using a repeated addition sentence.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Let’s look at these number sentences. We wrote 2 different sentences from the same array. This number sentence was counting how many circles were in each row and this number sentence was counting how many circles were in each column. Both are correct and both get 15 as the total number of circles.</a:t>
            </a:r>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common</a:t>
            </a:r>
            <a:r>
              <a:rPr lang="en-US" baseline="0" dirty="0" smtClean="0"/>
              <a:t> misunderstanding is knowing the difference between the rows and columns. Many students get confused about which is which. Here is a diagram to help you remember the direction for each one. Rows go across as if you were sitting in a row of seats watching a football game. The columns go up and down just like the goal posts. So remember we sit in rows to watch the football players make a field goal through the columns.</a:t>
            </a:r>
            <a:endParaRPr lang="en-US" dirty="0"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draw an array from this number sentence. What number do you see repeated again and again? 4 so draw 4 columns. How many times do you see the number 4 repeated? 5 times. 1, 2, 3, 4, 5.  Draw in 5 rows covering over the columns. Do you notice anything about where the rows and columns cross each other? Let’s use a square tile to show this. Lets keep going to see what happens. Now if the rows and columns that we drew disappear, we are only left with the tiles which are in the form of an array. How many tiles are in each row? 4 How many rows are there? 5. That matches the number sentence. How many tiles are there? 20 tiles in all.</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Let’s use the same number sentence to draw another array. What number do you see repeated again and again? 4 so draw 4 rows this time instead of columns. How many times do you see the number 4 repeated? 5 times. 1, 2, 3, 4, 5.  Draw in 5 columns covering over the rows. Do you notice anything about where the rows and columns cross each other? Let’s use a square tile to show this again. Now if the rows and columns that we drew disappear, we are only left with the tiles which are in the form of an array. How many tiles are in each row? 5 How many rows are there? 4. That also matches the number sentence. And how many tiles are there this time? 20 tiles in all.</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a:t>
            </a:r>
            <a:r>
              <a:rPr lang="en-US" sz="1200" kern="1200" baseline="0" dirty="0" smtClean="0">
                <a:solidFill>
                  <a:schemeClr val="tx1"/>
                </a:solidFill>
                <a:effectLst/>
                <a:latin typeface="+mn-lt"/>
                <a:ea typeface="+mn-ea"/>
                <a:cs typeface="+mn-cs"/>
              </a:rPr>
              <a:t> is </a:t>
            </a:r>
            <a:r>
              <a:rPr lang="en-US" sz="1200" kern="1200" dirty="0" smtClean="0">
                <a:solidFill>
                  <a:schemeClr val="tx1"/>
                </a:solidFill>
                <a:effectLst/>
                <a:latin typeface="+mn-lt"/>
                <a:ea typeface="+mn-ea"/>
                <a:cs typeface="+mn-cs"/>
              </a:rPr>
              <a:t> the repeated</a:t>
            </a:r>
            <a:r>
              <a:rPr lang="en-US" sz="1200" kern="1200" baseline="0" dirty="0" smtClean="0">
                <a:solidFill>
                  <a:schemeClr val="tx1"/>
                </a:solidFill>
                <a:effectLst/>
                <a:latin typeface="+mn-lt"/>
                <a:ea typeface="+mn-ea"/>
                <a:cs typeface="+mn-cs"/>
              </a:rPr>
              <a:t> addition </a:t>
            </a:r>
            <a:r>
              <a:rPr lang="en-US" sz="1200" kern="1200" dirty="0" smtClean="0">
                <a:solidFill>
                  <a:schemeClr val="tx1"/>
                </a:solidFill>
                <a:effectLst/>
                <a:latin typeface="+mn-lt"/>
                <a:ea typeface="+mn-ea"/>
                <a:cs typeface="+mn-cs"/>
              </a:rPr>
              <a:t>number sentence and here is the first array we made from the sentence using 4 columns and 5 rows. Here is the second array we made from the same sentence but</a:t>
            </a:r>
            <a:r>
              <a:rPr lang="en-US" sz="1200" kern="1200" baseline="0" dirty="0" smtClean="0">
                <a:solidFill>
                  <a:schemeClr val="tx1"/>
                </a:solidFill>
                <a:effectLst/>
                <a:latin typeface="+mn-lt"/>
                <a:ea typeface="+mn-ea"/>
                <a:cs typeface="+mn-cs"/>
              </a:rPr>
              <a:t> this time we used 4 rows and 5 columns. T</a:t>
            </a:r>
            <a:r>
              <a:rPr lang="en-US" sz="1200" kern="1200" dirty="0" smtClean="0">
                <a:solidFill>
                  <a:schemeClr val="tx1"/>
                </a:solidFill>
                <a:effectLst/>
                <a:latin typeface="+mn-lt"/>
                <a:ea typeface="+mn-ea"/>
                <a:cs typeface="+mn-cs"/>
              </a:rPr>
              <a:t>wo arrays were created by just one repeated addition sentence</a:t>
            </a:r>
            <a:r>
              <a:rPr lang="en-US" sz="1200" kern="1200" baseline="0" dirty="0" smtClean="0">
                <a:solidFill>
                  <a:schemeClr val="tx1"/>
                </a:solidFill>
                <a:effectLst/>
                <a:latin typeface="+mn-lt"/>
                <a:ea typeface="+mn-ea"/>
                <a:cs typeface="+mn-cs"/>
              </a:rPr>
              <a:t> and each one having 20 tiles in all. 4 + 4 + 4 +4 +4 = 20 tiles.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604943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In this lesson you have learned how to draw an array by using a repeated addition sentence.</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8800" y="1331892"/>
            <a:ext cx="5486400" cy="954107"/>
          </a:xfrm>
        </p:spPr>
        <p:txBody>
          <a:bodyPr>
            <a:spAutoFit/>
          </a:bodyPr>
          <a:lstStyle/>
          <a:p>
            <a:pPr marL="0" indent="0" algn="ctr">
              <a:buNone/>
            </a:pPr>
            <a:r>
              <a:rPr lang="en-US" sz="2800" dirty="0" smtClean="0">
                <a:solidFill>
                  <a:schemeClr val="accent5"/>
                </a:solidFill>
              </a:rPr>
              <a:t>How do you draw an array using this number sentence?</a:t>
            </a:r>
            <a:endParaRPr lang="en-US" sz="2800" dirty="0">
              <a:solidFill>
                <a:schemeClr val="accent5"/>
              </a:solidFill>
            </a:endParaRPr>
          </a:p>
        </p:txBody>
      </p:sp>
      <p:sp>
        <p:nvSpPr>
          <p:cNvPr id="6" name="Text Placeholder 3"/>
          <p:cNvSpPr txBox="1">
            <a:spLocks/>
          </p:cNvSpPr>
          <p:nvPr/>
        </p:nvSpPr>
        <p:spPr bwMode="auto">
          <a:xfrm>
            <a:off x="2971800" y="3073188"/>
            <a:ext cx="297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a:t>
            </a: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+ 4 + 4 + 4</a:t>
            </a:r>
            <a:endParaRPr lang="en-US" sz="2800" dirty="0">
              <a:solidFill>
                <a:srgbClr val="0078AE"/>
              </a:solidFill>
              <a:latin typeface="Orly's Font 2" pitchFamily="66" charset="0"/>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333501"/>
            <a:ext cx="78867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draw an array </a:t>
            </a:r>
            <a:r>
              <a:rPr lang="en-US" sz="3600" dirty="0" smtClean="0">
                <a:solidFill>
                  <a:schemeClr val="accent1"/>
                </a:solidFill>
                <a:latin typeface="Orly's Font 2" pitchFamily="66" charset="0"/>
                <a:ea typeface="Verdana" pitchFamily="34" charset="0"/>
                <a:cs typeface="Verdana" pitchFamily="34" charset="0"/>
              </a:rPr>
              <a:t>by using a </a:t>
            </a:r>
            <a:r>
              <a:rPr lang="en-US" sz="3600" dirty="0" smtClean="0">
                <a:solidFill>
                  <a:srgbClr val="0078AE"/>
                </a:solidFill>
                <a:latin typeface="Orly's Font 2" pitchFamily="66" charset="0"/>
                <a:ea typeface="Verdana" pitchFamily="34" charset="0"/>
                <a:cs typeface="Verdana" pitchFamily="34" charset="0"/>
              </a:rPr>
              <a:t>repeated addition </a:t>
            </a:r>
            <a:r>
              <a:rPr lang="en-US" sz="3600" dirty="0" smtClean="0">
                <a:solidFill>
                  <a:schemeClr val="accent1"/>
                </a:solidFill>
                <a:latin typeface="Orly's Font 2" pitchFamily="66" charset="0"/>
                <a:ea typeface="Verdana" pitchFamily="34" charset="0"/>
                <a:cs typeface="Verdana" pitchFamily="34" charset="0"/>
              </a:rPr>
              <a:t>sentence.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370636" y="1640145"/>
            <a:ext cx="3135776" cy="1934178"/>
            <a:chOff x="2085612" y="2387278"/>
            <a:chExt cx="3135776" cy="1934178"/>
          </a:xfrm>
        </p:grpSpPr>
        <p:sp>
          <p:nvSpPr>
            <p:cNvPr id="6" name="Oval 5"/>
            <p:cNvSpPr/>
            <p:nvPr/>
          </p:nvSpPr>
          <p:spPr>
            <a:xfrm>
              <a:off x="2085612"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a:off x="2732588"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3349662"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3994954"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4649888"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464988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2092365"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271522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2085612"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271522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335159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3351111" y="374995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Oval 17"/>
            <p:cNvSpPr/>
            <p:nvPr/>
          </p:nvSpPr>
          <p:spPr>
            <a:xfrm>
              <a:off x="464988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Oval 18"/>
            <p:cNvSpPr/>
            <p:nvPr/>
          </p:nvSpPr>
          <p:spPr>
            <a:xfrm>
              <a:off x="4004117"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399495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1" name="Text Placeholder 3"/>
          <p:cNvSpPr txBox="1">
            <a:spLocks/>
          </p:cNvSpPr>
          <p:nvPr/>
        </p:nvSpPr>
        <p:spPr bwMode="auto">
          <a:xfrm>
            <a:off x="5860166" y="2311718"/>
            <a:ext cx="18953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5 + </a:t>
            </a:r>
            <a:r>
              <a:rPr lang="en-US" sz="2800" dirty="0">
                <a:solidFill>
                  <a:schemeClr val="accent5"/>
                </a:solidFill>
                <a:latin typeface="Orly's Font 2" pitchFamily="66" charset="0"/>
              </a:rPr>
              <a:t>5</a:t>
            </a:r>
            <a:r>
              <a:rPr lang="en-US" sz="2800" dirty="0" smtClean="0">
                <a:solidFill>
                  <a:schemeClr val="accent5"/>
                </a:solidFill>
                <a:latin typeface="Orly's Font 2" pitchFamily="66" charset="0"/>
              </a:rPr>
              <a:t> + 5</a:t>
            </a:r>
            <a:endParaRPr lang="en-US" sz="2800" dirty="0">
              <a:solidFill>
                <a:schemeClr val="accent5"/>
              </a:solidFill>
              <a:latin typeface="Orly's Font 2" pitchFamily="66" charset="0"/>
            </a:endParaRPr>
          </a:p>
        </p:txBody>
      </p:sp>
      <p:sp>
        <p:nvSpPr>
          <p:cNvPr id="22" name="Text Placeholder 3"/>
          <p:cNvSpPr txBox="1">
            <a:spLocks/>
          </p:cNvSpPr>
          <p:nvPr/>
        </p:nvSpPr>
        <p:spPr bwMode="auto">
          <a:xfrm>
            <a:off x="2404879" y="3804292"/>
            <a:ext cx="32898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3</a:t>
            </a:r>
            <a:r>
              <a:rPr lang="en-US" sz="2800" dirty="0" smtClean="0">
                <a:solidFill>
                  <a:schemeClr val="accent5"/>
                </a:solidFill>
                <a:latin typeface="Orly's Font 2" pitchFamily="66" charset="0"/>
              </a:rPr>
              <a:t> + 3 + 3 + 3 + 3</a:t>
            </a:r>
            <a:endParaRPr lang="en-US" sz="2800" dirty="0">
              <a:solidFill>
                <a:schemeClr val="accent5"/>
              </a:solidFill>
              <a:latin typeface="Orly's Font 2" pitchFamily="66" charset="0"/>
            </a:endParaRPr>
          </a:p>
        </p:txBody>
      </p:sp>
      <p:sp>
        <p:nvSpPr>
          <p:cNvPr id="23" name="Text Placeholder 2"/>
          <p:cNvSpPr txBox="1">
            <a:spLocks/>
          </p:cNvSpPr>
          <p:nvPr/>
        </p:nvSpPr>
        <p:spPr bwMode="auto">
          <a:xfrm>
            <a:off x="6010637" y="2765353"/>
            <a:ext cx="1415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Rows</a:t>
            </a:r>
            <a:endParaRPr lang="en-US" sz="2800" u="sng" dirty="0">
              <a:solidFill>
                <a:srgbClr val="E86D1F"/>
              </a:solidFill>
              <a:latin typeface="Orly's Font 2" pitchFamily="66" charset="0"/>
            </a:endParaRPr>
          </a:p>
        </p:txBody>
      </p:sp>
      <p:sp>
        <p:nvSpPr>
          <p:cNvPr id="24" name="Text Placeholder 2"/>
          <p:cNvSpPr txBox="1">
            <a:spLocks/>
          </p:cNvSpPr>
          <p:nvPr/>
        </p:nvSpPr>
        <p:spPr bwMode="auto">
          <a:xfrm>
            <a:off x="2749586" y="4350930"/>
            <a:ext cx="23455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Columns</a:t>
            </a:r>
            <a:endParaRPr lang="en-US" sz="2800" u="sng" dirty="0">
              <a:solidFill>
                <a:srgbClr val="E86D1F"/>
              </a:solidFill>
              <a:latin typeface="Orly's Font 2" pitchFamily="66" charset="0"/>
            </a:endParaRPr>
          </a:p>
        </p:txBody>
      </p:sp>
      <p:sp>
        <p:nvSpPr>
          <p:cNvPr id="25" name="Text Placeholder 3"/>
          <p:cNvSpPr txBox="1">
            <a:spLocks/>
          </p:cNvSpPr>
          <p:nvPr/>
        </p:nvSpPr>
        <p:spPr bwMode="auto">
          <a:xfrm>
            <a:off x="7658100" y="2311718"/>
            <a:ext cx="114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15</a:t>
            </a:r>
            <a:endParaRPr lang="en-US" sz="2800" dirty="0">
              <a:solidFill>
                <a:schemeClr val="accent5"/>
              </a:solidFill>
              <a:latin typeface="Orly's Font 2" pitchFamily="66" charset="0"/>
            </a:endParaRPr>
          </a:p>
        </p:txBody>
      </p:sp>
      <p:sp>
        <p:nvSpPr>
          <p:cNvPr id="26" name="Text Placeholder 3"/>
          <p:cNvSpPr txBox="1">
            <a:spLocks/>
          </p:cNvSpPr>
          <p:nvPr/>
        </p:nvSpPr>
        <p:spPr bwMode="auto">
          <a:xfrm>
            <a:off x="5439137" y="3804292"/>
            <a:ext cx="114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15</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914400" y="1371601"/>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Confusing rows and columns</a:t>
            </a:r>
            <a:endParaRPr lang="en-US" sz="2800" dirty="0">
              <a:solidFill>
                <a:schemeClr val="accent1"/>
              </a:solidFill>
              <a:latin typeface="Orly's Font 2" pitchFamily="66"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514600"/>
            <a:ext cx="5048250" cy="2512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3"/>
          <p:cNvSpPr txBox="1">
            <a:spLocks/>
          </p:cNvSpPr>
          <p:nvPr/>
        </p:nvSpPr>
        <p:spPr bwMode="auto">
          <a:xfrm>
            <a:off x="7164388" y="2289698"/>
            <a:ext cx="125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Rows</a:t>
            </a:r>
            <a:endParaRPr lang="en-US" sz="2800" dirty="0">
              <a:solidFill>
                <a:schemeClr val="accent5"/>
              </a:solidFill>
              <a:latin typeface="Orly's Font 2" pitchFamily="66" charset="0"/>
            </a:endParaRPr>
          </a:p>
        </p:txBody>
      </p:sp>
      <p:cxnSp>
        <p:nvCxnSpPr>
          <p:cNvPr id="8" name="Straight Arrow Connector 7"/>
          <p:cNvCxnSpPr/>
          <p:nvPr/>
        </p:nvCxnSpPr>
        <p:spPr>
          <a:xfrm>
            <a:off x="6877050" y="2971800"/>
            <a:ext cx="1636712" cy="0"/>
          </a:xfrm>
          <a:prstGeom prst="straightConnector1">
            <a:avLst/>
          </a:prstGeom>
          <a:ln w="76200">
            <a:solidFill>
              <a:srgbClr val="5E973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Text Placeholder 3"/>
          <p:cNvSpPr txBox="1">
            <a:spLocks/>
          </p:cNvSpPr>
          <p:nvPr/>
        </p:nvSpPr>
        <p:spPr bwMode="auto">
          <a:xfrm rot="16200000">
            <a:off x="269309" y="3395990"/>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Columns</a:t>
            </a:r>
            <a:endParaRPr lang="en-US" sz="2800" dirty="0">
              <a:solidFill>
                <a:srgbClr val="E86D1F"/>
              </a:solidFill>
              <a:latin typeface="Orly's Font 2" pitchFamily="66" charset="0"/>
            </a:endParaRPr>
          </a:p>
        </p:txBody>
      </p:sp>
      <p:cxnSp>
        <p:nvCxnSpPr>
          <p:cNvPr id="10" name="Straight Arrow Connector 9"/>
          <p:cNvCxnSpPr/>
          <p:nvPr/>
        </p:nvCxnSpPr>
        <p:spPr>
          <a:xfrm flipV="1">
            <a:off x="1510298" y="2819401"/>
            <a:ext cx="0" cy="1752599"/>
          </a:xfrm>
          <a:prstGeom prst="straightConnector1">
            <a:avLst/>
          </a:prstGeom>
          <a:ln w="76200">
            <a:solidFill>
              <a:srgbClr val="E86D1F"/>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11" name="Picture 5"/>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943100" y="2858545"/>
            <a:ext cx="1006161" cy="95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428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build="p"/>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31208" y="953630"/>
            <a:ext cx="4203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Draw the columns</a:t>
            </a:r>
            <a:endParaRPr lang="en-US" sz="2800" dirty="0">
              <a:solidFill>
                <a:srgbClr val="E86D1F"/>
              </a:solidFill>
              <a:latin typeface="Orly's Font 2" pitchFamily="66" charset="0"/>
            </a:endParaRPr>
          </a:p>
        </p:txBody>
      </p:sp>
      <p:sp>
        <p:nvSpPr>
          <p:cNvPr id="4" name="Text Placeholder 3"/>
          <p:cNvSpPr txBox="1">
            <a:spLocks/>
          </p:cNvSpPr>
          <p:nvPr/>
        </p:nvSpPr>
        <p:spPr bwMode="auto">
          <a:xfrm>
            <a:off x="5108780" y="3097963"/>
            <a:ext cx="297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a:t>
            </a: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+ 4 + 4 + 4</a:t>
            </a:r>
            <a:endParaRPr lang="en-US" sz="2800" dirty="0">
              <a:solidFill>
                <a:srgbClr val="0078AE"/>
              </a:solidFill>
              <a:latin typeface="Orly's Font 2" pitchFamily="66" charset="0"/>
            </a:endParaRPr>
          </a:p>
        </p:txBody>
      </p:sp>
      <p:sp>
        <p:nvSpPr>
          <p:cNvPr id="2" name="Oval 1"/>
          <p:cNvSpPr/>
          <p:nvPr/>
        </p:nvSpPr>
        <p:spPr>
          <a:xfrm>
            <a:off x="5088524" y="2976319"/>
            <a:ext cx="457200" cy="624608"/>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7" name="Straight Arrow Connector 6"/>
          <p:cNvCxnSpPr/>
          <p:nvPr/>
        </p:nvCxnSpPr>
        <p:spPr>
          <a:xfrm>
            <a:off x="5257800" y="2454242"/>
            <a:ext cx="0" cy="43694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908880" y="2453047"/>
            <a:ext cx="0" cy="43694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569601" y="2453047"/>
            <a:ext cx="0" cy="43694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252995" y="2453047"/>
            <a:ext cx="0" cy="43694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849086" y="2448706"/>
            <a:ext cx="0" cy="43694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sp>
        <p:nvSpPr>
          <p:cNvPr id="13" name="Text Placeholder 2"/>
          <p:cNvSpPr txBox="1">
            <a:spLocks/>
          </p:cNvSpPr>
          <p:nvPr/>
        </p:nvSpPr>
        <p:spPr bwMode="auto">
          <a:xfrm>
            <a:off x="4024081" y="953630"/>
            <a:ext cx="4736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Draw the rows</a:t>
            </a:r>
            <a:endParaRPr lang="en-US" sz="2800" dirty="0">
              <a:solidFill>
                <a:srgbClr val="5E9732"/>
              </a:solidFill>
              <a:latin typeface="Orly's Font 2" pitchFamily="66" charset="0"/>
            </a:endParaRPr>
          </a:p>
        </p:txBody>
      </p:sp>
      <p:sp>
        <p:nvSpPr>
          <p:cNvPr id="14" name="Rectangle 13"/>
          <p:cNvSpPr/>
          <p:nvPr/>
        </p:nvSpPr>
        <p:spPr>
          <a:xfrm rot="5400000">
            <a:off x="1446984" y="3160342"/>
            <a:ext cx="3150033"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rot="5400000">
            <a:off x="2210920" y="3160344"/>
            <a:ext cx="3150033"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rot="5400000">
            <a:off x="-167125" y="3170018"/>
            <a:ext cx="3130686"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rot="5400000">
            <a:off x="626628" y="3160342"/>
            <a:ext cx="3150033"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p:nvPr/>
        </p:nvSpPr>
        <p:spPr>
          <a:xfrm>
            <a:off x="914301" y="3160343"/>
            <a:ext cx="3451816"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Rectangle 18"/>
          <p:cNvSpPr/>
          <p:nvPr/>
        </p:nvSpPr>
        <p:spPr>
          <a:xfrm>
            <a:off x="906829" y="2075538"/>
            <a:ext cx="3451816"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p:nvPr/>
        </p:nvSpPr>
        <p:spPr>
          <a:xfrm>
            <a:off x="914301" y="2620476"/>
            <a:ext cx="3451816"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Rectangle 20"/>
          <p:cNvSpPr/>
          <p:nvPr/>
        </p:nvSpPr>
        <p:spPr>
          <a:xfrm>
            <a:off x="914301" y="3726449"/>
            <a:ext cx="3451816"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Rectangle 21"/>
          <p:cNvSpPr/>
          <p:nvPr/>
        </p:nvSpPr>
        <p:spPr>
          <a:xfrm>
            <a:off x="906829" y="4281135"/>
            <a:ext cx="3451816"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Rectangle 22"/>
          <p:cNvSpPr/>
          <p:nvPr/>
        </p:nvSpPr>
        <p:spPr>
          <a:xfrm>
            <a:off x="1198986" y="207553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Rectangle 23"/>
          <p:cNvSpPr/>
          <p:nvPr/>
        </p:nvSpPr>
        <p:spPr>
          <a:xfrm>
            <a:off x="2002413" y="208306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Rectangle 24"/>
          <p:cNvSpPr/>
          <p:nvPr/>
        </p:nvSpPr>
        <p:spPr>
          <a:xfrm>
            <a:off x="2822769"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Rectangle 25"/>
          <p:cNvSpPr/>
          <p:nvPr/>
        </p:nvSpPr>
        <p:spPr>
          <a:xfrm>
            <a:off x="3586705"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1198986" y="262006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p:nvPr/>
        </p:nvSpPr>
        <p:spPr>
          <a:xfrm>
            <a:off x="2002413" y="2627594"/>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p:nvPr/>
        </p:nvSpPr>
        <p:spPr>
          <a:xfrm>
            <a:off x="2822769"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p:nvPr/>
        </p:nvSpPr>
        <p:spPr>
          <a:xfrm>
            <a:off x="3586705"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1200280" y="3168403"/>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Rectangle 31"/>
          <p:cNvSpPr/>
          <p:nvPr/>
        </p:nvSpPr>
        <p:spPr>
          <a:xfrm>
            <a:off x="2003707" y="3175930"/>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2824063" y="316881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3587999" y="316881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a:off x="1199265" y="373504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p:nvPr/>
        </p:nvSpPr>
        <p:spPr>
          <a:xfrm>
            <a:off x="2002692" y="3742569"/>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Rectangle 36"/>
          <p:cNvSpPr/>
          <p:nvPr/>
        </p:nvSpPr>
        <p:spPr>
          <a:xfrm>
            <a:off x="2823048" y="3735451"/>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Rectangle 37"/>
          <p:cNvSpPr/>
          <p:nvPr/>
        </p:nvSpPr>
        <p:spPr>
          <a:xfrm>
            <a:off x="3586984" y="3735451"/>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Rectangle 38"/>
          <p:cNvSpPr/>
          <p:nvPr/>
        </p:nvSpPr>
        <p:spPr>
          <a:xfrm>
            <a:off x="1200280" y="428072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Rectangle 39"/>
          <p:cNvSpPr/>
          <p:nvPr/>
        </p:nvSpPr>
        <p:spPr>
          <a:xfrm>
            <a:off x="2003707" y="4288253"/>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Rectangle 40"/>
          <p:cNvSpPr/>
          <p:nvPr/>
        </p:nvSpPr>
        <p:spPr>
          <a:xfrm>
            <a:off x="2824063" y="428113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Rectangle 41"/>
          <p:cNvSpPr/>
          <p:nvPr/>
        </p:nvSpPr>
        <p:spPr>
          <a:xfrm>
            <a:off x="3587999" y="428113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Text Placeholder 3"/>
          <p:cNvSpPr txBox="1">
            <a:spLocks/>
          </p:cNvSpPr>
          <p:nvPr/>
        </p:nvSpPr>
        <p:spPr bwMode="auto">
          <a:xfrm>
            <a:off x="5715000" y="3863302"/>
            <a:ext cx="2206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8AE"/>
                </a:solidFill>
                <a:latin typeface="Orly's Font 2" pitchFamily="66" charset="0"/>
              </a:rPr>
              <a:t>20 tiles</a:t>
            </a:r>
            <a:endParaRPr lang="en-US" sz="2800" dirty="0">
              <a:solidFill>
                <a:srgbClr val="0078AE"/>
              </a:solidFill>
              <a:latin typeface="Orly's Font 2" pitchFamily="66" charset="0"/>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20"/>
                                  </p:iterate>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iterate type="lt">
                                    <p:tmAbs val="80"/>
                                  </p:iterate>
                                  <p:childTnLst>
                                    <p:set>
                                      <p:cBhvr>
                                        <p:cTn id="58" dur="1" fill="hold">
                                          <p:stCondLst>
                                            <p:cond delay="0"/>
                                          </p:stCondLst>
                                        </p:cTn>
                                        <p:tgtEl>
                                          <p:spTgt spid="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fade">
                                      <p:cBhvr>
                                        <p:cTn id="95" dur="500"/>
                                        <p:tgtEl>
                                          <p:spTgt spid="26"/>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500"/>
                                        <p:tgtEl>
                                          <p:spTgt spid="2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500"/>
                                        <p:tgtEl>
                                          <p:spTgt spid="30"/>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500"/>
                                        <p:tgtEl>
                                          <p:spTgt spid="31"/>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32"/>
                                        </p:tgtEl>
                                        <p:attrNameLst>
                                          <p:attrName>style.visibility</p:attrName>
                                        </p:attrNameLst>
                                      </p:cBhvr>
                                      <p:to>
                                        <p:strVal val="visible"/>
                                      </p:to>
                                    </p:set>
                                    <p:animEffect transition="in" filter="fade">
                                      <p:cBhvr>
                                        <p:cTn id="117" dur="500"/>
                                        <p:tgtEl>
                                          <p:spTgt spid="3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fade">
                                      <p:cBhvr>
                                        <p:cTn id="120" dur="500"/>
                                        <p:tgtEl>
                                          <p:spTgt spid="3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4"/>
                                        </p:tgtEl>
                                        <p:attrNameLst>
                                          <p:attrName>style.visibility</p:attrName>
                                        </p:attrNameLst>
                                      </p:cBhvr>
                                      <p:to>
                                        <p:strVal val="visible"/>
                                      </p:to>
                                    </p:set>
                                    <p:animEffect transition="in" filter="fade">
                                      <p:cBhvr>
                                        <p:cTn id="123" dur="500"/>
                                        <p:tgtEl>
                                          <p:spTgt spid="34"/>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6"/>
                                        </p:tgtEl>
                                        <p:attrNameLst>
                                          <p:attrName>style.visibility</p:attrName>
                                        </p:attrNameLst>
                                      </p:cBhvr>
                                      <p:to>
                                        <p:strVal val="visible"/>
                                      </p:to>
                                    </p:set>
                                    <p:animEffect transition="in" filter="fade">
                                      <p:cBhvr>
                                        <p:cTn id="131" dur="500"/>
                                        <p:tgtEl>
                                          <p:spTgt spid="36"/>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7"/>
                                        </p:tgtEl>
                                        <p:attrNameLst>
                                          <p:attrName>style.visibility</p:attrName>
                                        </p:attrNameLst>
                                      </p:cBhvr>
                                      <p:to>
                                        <p:strVal val="visible"/>
                                      </p:to>
                                    </p:set>
                                    <p:animEffect transition="in" filter="fade">
                                      <p:cBhvr>
                                        <p:cTn id="134" dur="500"/>
                                        <p:tgtEl>
                                          <p:spTgt spid="37"/>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8"/>
                                        </p:tgtEl>
                                        <p:attrNameLst>
                                          <p:attrName>style.visibility</p:attrName>
                                        </p:attrNameLst>
                                      </p:cBhvr>
                                      <p:to>
                                        <p:strVal val="visible"/>
                                      </p:to>
                                    </p:set>
                                    <p:animEffect transition="in" filter="fade">
                                      <p:cBhvr>
                                        <p:cTn id="137" dur="500"/>
                                        <p:tgtEl>
                                          <p:spTgt spid="38"/>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39"/>
                                        </p:tgtEl>
                                        <p:attrNameLst>
                                          <p:attrName>style.visibility</p:attrName>
                                        </p:attrNameLst>
                                      </p:cBhvr>
                                      <p:to>
                                        <p:strVal val="visible"/>
                                      </p:to>
                                    </p:set>
                                    <p:animEffect transition="in" filter="fade">
                                      <p:cBhvr>
                                        <p:cTn id="142" dur="500"/>
                                        <p:tgtEl>
                                          <p:spTgt spid="39"/>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40"/>
                                        </p:tgtEl>
                                        <p:attrNameLst>
                                          <p:attrName>style.visibility</p:attrName>
                                        </p:attrNameLst>
                                      </p:cBhvr>
                                      <p:to>
                                        <p:strVal val="visible"/>
                                      </p:to>
                                    </p:set>
                                    <p:animEffect transition="in" filter="fade">
                                      <p:cBhvr>
                                        <p:cTn id="145" dur="500"/>
                                        <p:tgtEl>
                                          <p:spTgt spid="40"/>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500"/>
                                        <p:tgtEl>
                                          <p:spTgt spid="41"/>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42"/>
                                        </p:tgtEl>
                                        <p:attrNameLst>
                                          <p:attrName>style.visibility</p:attrName>
                                        </p:attrNameLst>
                                      </p:cBhvr>
                                      <p:to>
                                        <p:strVal val="visible"/>
                                      </p:to>
                                    </p:set>
                                    <p:animEffect transition="in" filter="fade">
                                      <p:cBhvr>
                                        <p:cTn id="151" dur="500"/>
                                        <p:tgtEl>
                                          <p:spTgt spid="42"/>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xit" presetSubtype="0" fill="hold" grpId="1" nodeType="clickEffect">
                                  <p:stCondLst>
                                    <p:cond delay="0"/>
                                  </p:stCondLst>
                                  <p:childTnLst>
                                    <p:animEffect transition="out" filter="fade">
                                      <p:cBhvr>
                                        <p:cTn id="155" dur="500"/>
                                        <p:tgtEl>
                                          <p:spTgt spid="14"/>
                                        </p:tgtEl>
                                      </p:cBhvr>
                                    </p:animEffect>
                                    <p:set>
                                      <p:cBhvr>
                                        <p:cTn id="156" dur="1" fill="hold">
                                          <p:stCondLst>
                                            <p:cond delay="499"/>
                                          </p:stCondLst>
                                        </p:cTn>
                                        <p:tgtEl>
                                          <p:spTgt spid="14"/>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500"/>
                                        <p:tgtEl>
                                          <p:spTgt spid="15"/>
                                        </p:tgtEl>
                                      </p:cBhvr>
                                    </p:animEffect>
                                    <p:set>
                                      <p:cBhvr>
                                        <p:cTn id="159" dur="1" fill="hold">
                                          <p:stCondLst>
                                            <p:cond delay="499"/>
                                          </p:stCondLst>
                                        </p:cTn>
                                        <p:tgtEl>
                                          <p:spTgt spid="15"/>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16"/>
                                        </p:tgtEl>
                                      </p:cBhvr>
                                    </p:animEffect>
                                    <p:set>
                                      <p:cBhvr>
                                        <p:cTn id="162" dur="1" fill="hold">
                                          <p:stCondLst>
                                            <p:cond delay="499"/>
                                          </p:stCondLst>
                                        </p:cTn>
                                        <p:tgtEl>
                                          <p:spTgt spid="16"/>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17"/>
                                        </p:tgtEl>
                                      </p:cBhvr>
                                    </p:animEffect>
                                    <p:set>
                                      <p:cBhvr>
                                        <p:cTn id="165" dur="1" fill="hold">
                                          <p:stCondLst>
                                            <p:cond delay="499"/>
                                          </p:stCondLst>
                                        </p:cTn>
                                        <p:tgtEl>
                                          <p:spTgt spid="17"/>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500"/>
                                        <p:tgtEl>
                                          <p:spTgt spid="18"/>
                                        </p:tgtEl>
                                      </p:cBhvr>
                                    </p:animEffect>
                                    <p:set>
                                      <p:cBhvr>
                                        <p:cTn id="168" dur="1" fill="hold">
                                          <p:stCondLst>
                                            <p:cond delay="499"/>
                                          </p:stCondLst>
                                        </p:cTn>
                                        <p:tgtEl>
                                          <p:spTgt spid="18"/>
                                        </p:tgtEl>
                                        <p:attrNameLst>
                                          <p:attrName>style.visibility</p:attrName>
                                        </p:attrNameLst>
                                      </p:cBhvr>
                                      <p:to>
                                        <p:strVal val="hidden"/>
                                      </p:to>
                                    </p:set>
                                  </p:childTnLst>
                                </p:cTn>
                              </p:par>
                              <p:par>
                                <p:cTn id="169" presetID="10" presetClass="exit" presetSubtype="0" fill="hold" grpId="1" nodeType="withEffect">
                                  <p:stCondLst>
                                    <p:cond delay="0"/>
                                  </p:stCondLst>
                                  <p:childTnLst>
                                    <p:animEffect transition="out" filter="fade">
                                      <p:cBhvr>
                                        <p:cTn id="170" dur="500"/>
                                        <p:tgtEl>
                                          <p:spTgt spid="19"/>
                                        </p:tgtEl>
                                      </p:cBhvr>
                                    </p:animEffect>
                                    <p:set>
                                      <p:cBhvr>
                                        <p:cTn id="171" dur="1" fill="hold">
                                          <p:stCondLst>
                                            <p:cond delay="499"/>
                                          </p:stCondLst>
                                        </p:cTn>
                                        <p:tgtEl>
                                          <p:spTgt spid="19"/>
                                        </p:tgtEl>
                                        <p:attrNameLst>
                                          <p:attrName>style.visibility</p:attrName>
                                        </p:attrNameLst>
                                      </p:cBhvr>
                                      <p:to>
                                        <p:strVal val="hidden"/>
                                      </p:to>
                                    </p:set>
                                  </p:childTnLst>
                                </p:cTn>
                              </p:par>
                              <p:par>
                                <p:cTn id="172" presetID="10" presetClass="exit" presetSubtype="0" fill="hold" grpId="1" nodeType="withEffect">
                                  <p:stCondLst>
                                    <p:cond delay="0"/>
                                  </p:stCondLst>
                                  <p:childTnLst>
                                    <p:animEffect transition="out" filter="fade">
                                      <p:cBhvr>
                                        <p:cTn id="173" dur="500"/>
                                        <p:tgtEl>
                                          <p:spTgt spid="20"/>
                                        </p:tgtEl>
                                      </p:cBhvr>
                                    </p:animEffect>
                                    <p:set>
                                      <p:cBhvr>
                                        <p:cTn id="174" dur="1" fill="hold">
                                          <p:stCondLst>
                                            <p:cond delay="499"/>
                                          </p:stCondLst>
                                        </p:cTn>
                                        <p:tgtEl>
                                          <p:spTgt spid="20"/>
                                        </p:tgtEl>
                                        <p:attrNameLst>
                                          <p:attrName>style.visibility</p:attrName>
                                        </p:attrNameLst>
                                      </p:cBhvr>
                                      <p:to>
                                        <p:strVal val="hidden"/>
                                      </p:to>
                                    </p:set>
                                  </p:childTnLst>
                                </p:cTn>
                              </p:par>
                              <p:par>
                                <p:cTn id="175" presetID="10" presetClass="exit" presetSubtype="0" fill="hold" grpId="1" nodeType="withEffect">
                                  <p:stCondLst>
                                    <p:cond delay="0"/>
                                  </p:stCondLst>
                                  <p:childTnLst>
                                    <p:animEffect transition="out" filter="fade">
                                      <p:cBhvr>
                                        <p:cTn id="176" dur="500"/>
                                        <p:tgtEl>
                                          <p:spTgt spid="21"/>
                                        </p:tgtEl>
                                      </p:cBhvr>
                                    </p:animEffect>
                                    <p:set>
                                      <p:cBhvr>
                                        <p:cTn id="177" dur="1" fill="hold">
                                          <p:stCondLst>
                                            <p:cond delay="499"/>
                                          </p:stCondLst>
                                        </p:cTn>
                                        <p:tgtEl>
                                          <p:spTgt spid="21"/>
                                        </p:tgtEl>
                                        <p:attrNameLst>
                                          <p:attrName>style.visibility</p:attrName>
                                        </p:attrNameLst>
                                      </p:cBhvr>
                                      <p:to>
                                        <p:strVal val="hidden"/>
                                      </p:to>
                                    </p:set>
                                  </p:childTnLst>
                                </p:cTn>
                              </p:par>
                              <p:par>
                                <p:cTn id="178" presetID="10" presetClass="exit" presetSubtype="0" fill="hold" grpId="1" nodeType="withEffect">
                                  <p:stCondLst>
                                    <p:cond delay="0"/>
                                  </p:stCondLst>
                                  <p:childTnLst>
                                    <p:animEffect transition="out" filter="fade">
                                      <p:cBhvr>
                                        <p:cTn id="179" dur="500"/>
                                        <p:tgtEl>
                                          <p:spTgt spid="22"/>
                                        </p:tgtEl>
                                      </p:cBhvr>
                                    </p:animEffect>
                                    <p:set>
                                      <p:cBhvr>
                                        <p:cTn id="180" dur="1" fill="hold">
                                          <p:stCondLst>
                                            <p:cond delay="499"/>
                                          </p:stCondLst>
                                        </p:cTn>
                                        <p:tgtEl>
                                          <p:spTgt spid="22"/>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1" presetClass="entr" presetSubtype="0" fill="hold" grpId="0" nodeType="clickEffect">
                                  <p:stCondLst>
                                    <p:cond delay="0"/>
                                  </p:stCondLst>
                                  <p:iterate type="lt">
                                    <p:tmAbs val="80"/>
                                  </p:iterate>
                                  <p:childTnLst>
                                    <p:set>
                                      <p:cBhvr>
                                        <p:cTn id="18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animBg="1"/>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a:spLocks/>
          </p:cNvSpPr>
          <p:nvPr/>
        </p:nvSpPr>
        <p:spPr bwMode="auto">
          <a:xfrm>
            <a:off x="5108780" y="3097963"/>
            <a:ext cx="297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a:t>
            </a: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+ 4 + 4 + 4</a:t>
            </a:r>
            <a:endParaRPr lang="en-US" sz="2800" dirty="0">
              <a:solidFill>
                <a:srgbClr val="0078AE"/>
              </a:solidFill>
              <a:latin typeface="Orly's Font 2" pitchFamily="66" charset="0"/>
            </a:endParaRPr>
          </a:p>
        </p:txBody>
      </p:sp>
      <p:sp>
        <p:nvSpPr>
          <p:cNvPr id="6" name="Oval 5"/>
          <p:cNvSpPr/>
          <p:nvPr/>
        </p:nvSpPr>
        <p:spPr>
          <a:xfrm>
            <a:off x="5088524" y="2976319"/>
            <a:ext cx="457200" cy="624608"/>
          </a:xfrm>
          <a:prstGeom prst="ellipse">
            <a:avLst/>
          </a:prstGeom>
          <a:noFill/>
          <a:ln w="38100">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7" name="Straight Arrow Connector 6"/>
          <p:cNvCxnSpPr/>
          <p:nvPr/>
        </p:nvCxnSpPr>
        <p:spPr>
          <a:xfrm>
            <a:off x="5257800" y="2454242"/>
            <a:ext cx="0" cy="436944"/>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908880" y="2453047"/>
            <a:ext cx="0" cy="436944"/>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569601" y="2453047"/>
            <a:ext cx="0" cy="436944"/>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252995" y="2453047"/>
            <a:ext cx="0" cy="436944"/>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849086" y="2448706"/>
            <a:ext cx="0" cy="436944"/>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12" name="Text Placeholder 2"/>
          <p:cNvSpPr txBox="1">
            <a:spLocks/>
          </p:cNvSpPr>
          <p:nvPr/>
        </p:nvSpPr>
        <p:spPr bwMode="auto">
          <a:xfrm>
            <a:off x="531208" y="953630"/>
            <a:ext cx="4203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Draw the columns</a:t>
            </a:r>
            <a:endParaRPr lang="en-US" sz="2800" dirty="0">
              <a:solidFill>
                <a:srgbClr val="E86D1F"/>
              </a:solidFill>
              <a:latin typeface="Orly's Font 2" pitchFamily="66" charset="0"/>
            </a:endParaRPr>
          </a:p>
        </p:txBody>
      </p:sp>
      <p:sp>
        <p:nvSpPr>
          <p:cNvPr id="13" name="Text Placeholder 2"/>
          <p:cNvSpPr txBox="1">
            <a:spLocks/>
          </p:cNvSpPr>
          <p:nvPr/>
        </p:nvSpPr>
        <p:spPr bwMode="auto">
          <a:xfrm>
            <a:off x="4024081" y="923412"/>
            <a:ext cx="4736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Draw the rows</a:t>
            </a:r>
            <a:endParaRPr lang="en-US" sz="2800" dirty="0">
              <a:solidFill>
                <a:srgbClr val="5E9732"/>
              </a:solidFill>
              <a:latin typeface="Orly's Font 2" pitchFamily="66" charset="0"/>
            </a:endParaRPr>
          </a:p>
        </p:txBody>
      </p:sp>
      <p:sp>
        <p:nvSpPr>
          <p:cNvPr id="14" name="Rectangle 13"/>
          <p:cNvSpPr/>
          <p:nvPr/>
        </p:nvSpPr>
        <p:spPr>
          <a:xfrm>
            <a:off x="851010" y="3160343"/>
            <a:ext cx="3650227"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843538" y="2075538"/>
            <a:ext cx="3650227"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851010" y="2620476"/>
            <a:ext cx="3650227"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851010" y="3726449"/>
            <a:ext cx="3650227" cy="398463"/>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p:nvPr/>
        </p:nvSpPr>
        <p:spPr>
          <a:xfrm rot="5400000">
            <a:off x="1341027" y="2911745"/>
            <a:ext cx="2670194"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Rectangle 18"/>
          <p:cNvSpPr/>
          <p:nvPr/>
        </p:nvSpPr>
        <p:spPr>
          <a:xfrm rot="5400000">
            <a:off x="1950234" y="2898732"/>
            <a:ext cx="2670194"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p:nvPr/>
        </p:nvSpPr>
        <p:spPr>
          <a:xfrm rot="5400000">
            <a:off x="22702" y="2931573"/>
            <a:ext cx="2653795"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Rectangle 20"/>
          <p:cNvSpPr/>
          <p:nvPr/>
        </p:nvSpPr>
        <p:spPr>
          <a:xfrm rot="5400000">
            <a:off x="692934" y="2911744"/>
            <a:ext cx="2670194"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Rectangle 21"/>
          <p:cNvSpPr/>
          <p:nvPr/>
        </p:nvSpPr>
        <p:spPr>
          <a:xfrm rot="5400000">
            <a:off x="2644234" y="2919945"/>
            <a:ext cx="2653795" cy="398463"/>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Rectangle 22"/>
          <p:cNvSpPr/>
          <p:nvPr/>
        </p:nvSpPr>
        <p:spPr>
          <a:xfrm>
            <a:off x="1145728" y="207553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Rectangle 23"/>
          <p:cNvSpPr/>
          <p:nvPr/>
        </p:nvSpPr>
        <p:spPr>
          <a:xfrm>
            <a:off x="1828799" y="208306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Rectangle 24"/>
          <p:cNvSpPr/>
          <p:nvPr/>
        </p:nvSpPr>
        <p:spPr>
          <a:xfrm>
            <a:off x="2495700"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Rectangle 25"/>
          <p:cNvSpPr/>
          <p:nvPr/>
        </p:nvSpPr>
        <p:spPr>
          <a:xfrm>
            <a:off x="3087114"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1150368" y="262006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p:nvPr/>
        </p:nvSpPr>
        <p:spPr>
          <a:xfrm>
            <a:off x="1828799" y="2627594"/>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p:nvPr/>
        </p:nvSpPr>
        <p:spPr>
          <a:xfrm>
            <a:off x="2496709"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p:nvPr/>
        </p:nvSpPr>
        <p:spPr>
          <a:xfrm>
            <a:off x="3088129"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1145728" y="315686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Rectangle 31"/>
          <p:cNvSpPr/>
          <p:nvPr/>
        </p:nvSpPr>
        <p:spPr>
          <a:xfrm>
            <a:off x="1828799" y="3175930"/>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2496709" y="315686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3088129" y="315686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a:off x="1145728" y="373504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p:nvPr/>
        </p:nvSpPr>
        <p:spPr>
          <a:xfrm>
            <a:off x="1828799" y="3742569"/>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Rectangle 36"/>
          <p:cNvSpPr/>
          <p:nvPr/>
        </p:nvSpPr>
        <p:spPr>
          <a:xfrm>
            <a:off x="2480793" y="372644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Rectangle 37"/>
          <p:cNvSpPr/>
          <p:nvPr/>
        </p:nvSpPr>
        <p:spPr>
          <a:xfrm>
            <a:off x="3086099" y="37264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Rectangle 38"/>
          <p:cNvSpPr/>
          <p:nvPr/>
        </p:nvSpPr>
        <p:spPr>
          <a:xfrm>
            <a:off x="3762635" y="3726449"/>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Rectangle 39"/>
          <p:cNvSpPr/>
          <p:nvPr/>
        </p:nvSpPr>
        <p:spPr>
          <a:xfrm>
            <a:off x="3771900" y="3175929"/>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Rectangle 40"/>
          <p:cNvSpPr/>
          <p:nvPr/>
        </p:nvSpPr>
        <p:spPr>
          <a:xfrm>
            <a:off x="3762635" y="262006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Rectangle 41"/>
          <p:cNvSpPr/>
          <p:nvPr/>
        </p:nvSpPr>
        <p:spPr>
          <a:xfrm>
            <a:off x="3762635" y="208306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Text Placeholder 3"/>
          <p:cNvSpPr txBox="1">
            <a:spLocks/>
          </p:cNvSpPr>
          <p:nvPr/>
        </p:nvSpPr>
        <p:spPr bwMode="auto">
          <a:xfrm>
            <a:off x="5715000" y="3863302"/>
            <a:ext cx="2206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8AE"/>
                </a:solidFill>
                <a:latin typeface="Orly's Font 2" pitchFamily="66" charset="0"/>
              </a:rPr>
              <a:t>20 tiles</a:t>
            </a:r>
            <a:endParaRPr lang="en-US" sz="2800" dirty="0">
              <a:solidFill>
                <a:srgbClr val="0078AE"/>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500"/>
                                        <p:tgtEl>
                                          <p:spTgt spid="3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fade">
                                      <p:cBhvr>
                                        <p:cTn id="105" dur="500"/>
                                        <p:tgtEl>
                                          <p:spTgt spid="3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5"/>
                                        </p:tgtEl>
                                        <p:attrNameLst>
                                          <p:attrName>style.visibility</p:attrName>
                                        </p:attrNameLst>
                                      </p:cBhvr>
                                      <p:to>
                                        <p:strVal val="visible"/>
                                      </p:to>
                                    </p:set>
                                    <p:animEffect transition="in" filter="fade">
                                      <p:cBhvr>
                                        <p:cTn id="114" dur="500"/>
                                        <p:tgtEl>
                                          <p:spTgt spid="3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36"/>
                                        </p:tgtEl>
                                        <p:attrNameLst>
                                          <p:attrName>style.visibility</p:attrName>
                                        </p:attrNameLst>
                                      </p:cBhvr>
                                      <p:to>
                                        <p:strVal val="visible"/>
                                      </p:to>
                                    </p:set>
                                    <p:animEffect transition="in" filter="fade">
                                      <p:cBhvr>
                                        <p:cTn id="117" dur="500"/>
                                        <p:tgtEl>
                                          <p:spTgt spid="3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fade">
                                      <p:cBhvr>
                                        <p:cTn id="120" dur="500"/>
                                        <p:tgtEl>
                                          <p:spTgt spid="37"/>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500"/>
                                        <p:tgtEl>
                                          <p:spTgt spid="38"/>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fade">
                                      <p:cBhvr>
                                        <p:cTn id="126" dur="500"/>
                                        <p:tgtEl>
                                          <p:spTgt spid="39"/>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fade">
                                      <p:cBhvr>
                                        <p:cTn id="129" dur="500"/>
                                        <p:tgtEl>
                                          <p:spTgt spid="40"/>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fade">
                                      <p:cBhvr>
                                        <p:cTn id="132" dur="500"/>
                                        <p:tgtEl>
                                          <p:spTgt spid="41"/>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fade">
                                      <p:cBhvr>
                                        <p:cTn id="135" dur="500"/>
                                        <p:tgtEl>
                                          <p:spTgt spid="42"/>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1" nodeType="clickEffect">
                                  <p:stCondLst>
                                    <p:cond delay="0"/>
                                  </p:stCondLst>
                                  <p:childTnLst>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19"/>
                                        </p:tgtEl>
                                      </p:cBhvr>
                                    </p:animEffect>
                                    <p:set>
                                      <p:cBhvr>
                                        <p:cTn id="143" dur="1" fill="hold">
                                          <p:stCondLst>
                                            <p:cond delay="499"/>
                                          </p:stCondLst>
                                        </p:cTn>
                                        <p:tgtEl>
                                          <p:spTgt spid="19"/>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14"/>
                                        </p:tgtEl>
                                      </p:cBhvr>
                                    </p:animEffect>
                                    <p:set>
                                      <p:cBhvr>
                                        <p:cTn id="146" dur="1" fill="hold">
                                          <p:stCondLst>
                                            <p:cond delay="499"/>
                                          </p:stCondLst>
                                        </p:cTn>
                                        <p:tgtEl>
                                          <p:spTgt spid="14"/>
                                        </p:tgtEl>
                                        <p:attrNameLst>
                                          <p:attrName>style.visibility</p:attrName>
                                        </p:attrNameLst>
                                      </p:cBhvr>
                                      <p:to>
                                        <p:strVal val="hidden"/>
                                      </p:to>
                                    </p:set>
                                  </p:childTnLst>
                                </p:cTn>
                              </p:par>
                              <p:par>
                                <p:cTn id="147" presetID="10" presetClass="exit" presetSubtype="0" fill="hold" grpId="1" nodeType="withEffect">
                                  <p:stCondLst>
                                    <p:cond delay="0"/>
                                  </p:stCondLst>
                                  <p:childTnLst>
                                    <p:animEffect transition="out" filter="fade">
                                      <p:cBhvr>
                                        <p:cTn id="148" dur="500"/>
                                        <p:tgtEl>
                                          <p:spTgt spid="15"/>
                                        </p:tgtEl>
                                      </p:cBhvr>
                                    </p:animEffect>
                                    <p:set>
                                      <p:cBhvr>
                                        <p:cTn id="149" dur="1" fill="hold">
                                          <p:stCondLst>
                                            <p:cond delay="499"/>
                                          </p:stCondLst>
                                        </p:cTn>
                                        <p:tgtEl>
                                          <p:spTgt spid="15"/>
                                        </p:tgtEl>
                                        <p:attrNameLst>
                                          <p:attrName>style.visibility</p:attrName>
                                        </p:attrNameLst>
                                      </p:cBhvr>
                                      <p:to>
                                        <p:strVal val="hidden"/>
                                      </p:to>
                                    </p:set>
                                  </p:childTnLst>
                                </p:cTn>
                              </p:par>
                              <p:par>
                                <p:cTn id="150" presetID="10" presetClass="exit" presetSubtype="0" fill="hold" grpId="1" nodeType="withEffect">
                                  <p:stCondLst>
                                    <p:cond delay="0"/>
                                  </p:stCondLst>
                                  <p:childTnLst>
                                    <p:animEffect transition="out" filter="fade">
                                      <p:cBhvr>
                                        <p:cTn id="151" dur="500"/>
                                        <p:tgtEl>
                                          <p:spTgt spid="16"/>
                                        </p:tgtEl>
                                      </p:cBhvr>
                                    </p:animEffect>
                                    <p:set>
                                      <p:cBhvr>
                                        <p:cTn id="152" dur="1" fill="hold">
                                          <p:stCondLst>
                                            <p:cond delay="499"/>
                                          </p:stCondLst>
                                        </p:cTn>
                                        <p:tgtEl>
                                          <p:spTgt spid="16"/>
                                        </p:tgtEl>
                                        <p:attrNameLst>
                                          <p:attrName>style.visibility</p:attrName>
                                        </p:attrNameLst>
                                      </p:cBhvr>
                                      <p:to>
                                        <p:strVal val="hidden"/>
                                      </p:to>
                                    </p:set>
                                  </p:childTnLst>
                                </p:cTn>
                              </p:par>
                              <p:par>
                                <p:cTn id="153" presetID="10" presetClass="exit" presetSubtype="0" fill="hold" grpId="1" nodeType="withEffect">
                                  <p:stCondLst>
                                    <p:cond delay="0"/>
                                  </p:stCondLst>
                                  <p:childTnLst>
                                    <p:animEffect transition="out" filter="fade">
                                      <p:cBhvr>
                                        <p:cTn id="154" dur="500"/>
                                        <p:tgtEl>
                                          <p:spTgt spid="17"/>
                                        </p:tgtEl>
                                      </p:cBhvr>
                                    </p:animEffect>
                                    <p:set>
                                      <p:cBhvr>
                                        <p:cTn id="155" dur="1" fill="hold">
                                          <p:stCondLst>
                                            <p:cond delay="499"/>
                                          </p:stCondLst>
                                        </p:cTn>
                                        <p:tgtEl>
                                          <p:spTgt spid="17"/>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500"/>
                                        <p:tgtEl>
                                          <p:spTgt spid="20"/>
                                        </p:tgtEl>
                                      </p:cBhvr>
                                    </p:animEffect>
                                    <p:set>
                                      <p:cBhvr>
                                        <p:cTn id="158" dur="1" fill="hold">
                                          <p:stCondLst>
                                            <p:cond delay="499"/>
                                          </p:stCondLst>
                                        </p:cTn>
                                        <p:tgtEl>
                                          <p:spTgt spid="20"/>
                                        </p:tgtEl>
                                        <p:attrNameLst>
                                          <p:attrName>style.visibility</p:attrName>
                                        </p:attrNameLst>
                                      </p:cBhvr>
                                      <p:to>
                                        <p:strVal val="hidden"/>
                                      </p:to>
                                    </p:set>
                                  </p:childTnLst>
                                </p:cTn>
                              </p:par>
                              <p:par>
                                <p:cTn id="159" presetID="10" presetClass="exit" presetSubtype="0" fill="hold" grpId="1" nodeType="withEffect">
                                  <p:stCondLst>
                                    <p:cond delay="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par>
                                <p:cTn id="162" presetID="10" presetClass="exit" presetSubtype="0" fill="hold" grpId="1" nodeType="withEffect">
                                  <p:stCondLst>
                                    <p:cond delay="0"/>
                                  </p:stCondLst>
                                  <p:childTnLst>
                                    <p:animEffect transition="out" filter="fade">
                                      <p:cBhvr>
                                        <p:cTn id="163" dur="500"/>
                                        <p:tgtEl>
                                          <p:spTgt spid="22"/>
                                        </p:tgtEl>
                                      </p:cBhvr>
                                    </p:animEffect>
                                    <p:set>
                                      <p:cBhvr>
                                        <p:cTn id="164" dur="1" fill="hold">
                                          <p:stCondLst>
                                            <p:cond delay="499"/>
                                          </p:stCondLst>
                                        </p:cTn>
                                        <p:tgtEl>
                                          <p:spTgt spid="22"/>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43"/>
                                        </p:tgtEl>
                                        <p:attrNameLst>
                                          <p:attrName>style.visibility</p:attrName>
                                        </p:attrNameLst>
                                      </p:cBhvr>
                                      <p:to>
                                        <p:strVal val="visible"/>
                                      </p:to>
                                    </p:set>
                                    <p:animEffect transition="in" filter="fade">
                                      <p:cBhvr>
                                        <p:cTn id="16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3"/>
          <p:cNvSpPr txBox="1">
            <a:spLocks/>
          </p:cNvSpPr>
          <p:nvPr/>
        </p:nvSpPr>
        <p:spPr bwMode="auto">
          <a:xfrm>
            <a:off x="2743200" y="1028700"/>
            <a:ext cx="297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a:t>
            </a:r>
            <a:r>
              <a:rPr lang="en-US" sz="2800" dirty="0">
                <a:solidFill>
                  <a:srgbClr val="0078AE"/>
                </a:solidFill>
                <a:latin typeface="Orly's Font 2" pitchFamily="66" charset="0"/>
              </a:rPr>
              <a:t>4</a:t>
            </a:r>
            <a:r>
              <a:rPr lang="en-US" sz="2800" dirty="0" smtClean="0">
                <a:solidFill>
                  <a:srgbClr val="0078AE"/>
                </a:solidFill>
                <a:latin typeface="Orly's Font 2" pitchFamily="66" charset="0"/>
              </a:rPr>
              <a:t> + 4 + 4 + 4</a:t>
            </a:r>
            <a:endParaRPr lang="en-US" sz="2800" dirty="0">
              <a:solidFill>
                <a:srgbClr val="0078AE"/>
              </a:solidFill>
              <a:latin typeface="Orly's Font 2" pitchFamily="66" charset="0"/>
            </a:endParaRPr>
          </a:p>
        </p:txBody>
      </p:sp>
      <p:grpSp>
        <p:nvGrpSpPr>
          <p:cNvPr id="2" name="Group 1"/>
          <p:cNvGrpSpPr/>
          <p:nvPr/>
        </p:nvGrpSpPr>
        <p:grpSpPr>
          <a:xfrm>
            <a:off x="1061240" y="2302897"/>
            <a:ext cx="2001413" cy="2496462"/>
            <a:chOff x="1198986" y="2075538"/>
            <a:chExt cx="2787477" cy="2611178"/>
          </a:xfrm>
        </p:grpSpPr>
        <p:sp>
          <p:nvSpPr>
            <p:cNvPr id="19" name="Rectangle 18"/>
            <p:cNvSpPr/>
            <p:nvPr/>
          </p:nvSpPr>
          <p:spPr>
            <a:xfrm>
              <a:off x="1198986" y="207553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p:nvPr/>
          </p:nvSpPr>
          <p:spPr>
            <a:xfrm>
              <a:off x="2002413" y="208306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Rectangle 20"/>
            <p:cNvSpPr/>
            <p:nvPr/>
          </p:nvSpPr>
          <p:spPr>
            <a:xfrm>
              <a:off x="2822769"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Rectangle 21"/>
            <p:cNvSpPr/>
            <p:nvPr/>
          </p:nvSpPr>
          <p:spPr>
            <a:xfrm>
              <a:off x="3586705"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Rectangle 22"/>
            <p:cNvSpPr/>
            <p:nvPr/>
          </p:nvSpPr>
          <p:spPr>
            <a:xfrm>
              <a:off x="1198986" y="262006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Rectangle 23"/>
            <p:cNvSpPr/>
            <p:nvPr/>
          </p:nvSpPr>
          <p:spPr>
            <a:xfrm>
              <a:off x="2002413" y="2627594"/>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Rectangle 24"/>
            <p:cNvSpPr/>
            <p:nvPr/>
          </p:nvSpPr>
          <p:spPr>
            <a:xfrm>
              <a:off x="2822769"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Rectangle 25"/>
            <p:cNvSpPr/>
            <p:nvPr/>
          </p:nvSpPr>
          <p:spPr>
            <a:xfrm>
              <a:off x="3586705"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1200280" y="3168403"/>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p:nvPr/>
          </p:nvSpPr>
          <p:spPr>
            <a:xfrm>
              <a:off x="2003707" y="3175930"/>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p:nvPr/>
          </p:nvSpPr>
          <p:spPr>
            <a:xfrm>
              <a:off x="2824063" y="316881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p:nvPr/>
          </p:nvSpPr>
          <p:spPr>
            <a:xfrm>
              <a:off x="3587999" y="316881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1199265" y="373504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Rectangle 31"/>
            <p:cNvSpPr/>
            <p:nvPr/>
          </p:nvSpPr>
          <p:spPr>
            <a:xfrm>
              <a:off x="2002692" y="3742569"/>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2823048" y="3735451"/>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3586984" y="3735451"/>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a:off x="1200280" y="428072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p:nvPr/>
          </p:nvSpPr>
          <p:spPr>
            <a:xfrm>
              <a:off x="2003707" y="4288253"/>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Rectangle 36"/>
            <p:cNvSpPr/>
            <p:nvPr/>
          </p:nvSpPr>
          <p:spPr>
            <a:xfrm>
              <a:off x="2824063" y="428113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Rectangle 37"/>
            <p:cNvSpPr/>
            <p:nvPr/>
          </p:nvSpPr>
          <p:spPr>
            <a:xfrm>
              <a:off x="3587999" y="428113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 name="Group 38"/>
          <p:cNvGrpSpPr/>
          <p:nvPr/>
        </p:nvGrpSpPr>
        <p:grpSpPr>
          <a:xfrm rot="5400000">
            <a:off x="5053828" y="2106715"/>
            <a:ext cx="2001413" cy="2496462"/>
            <a:chOff x="1198986" y="2075538"/>
            <a:chExt cx="2787477" cy="2611178"/>
          </a:xfrm>
        </p:grpSpPr>
        <p:sp>
          <p:nvSpPr>
            <p:cNvPr id="40" name="Rectangle 39"/>
            <p:cNvSpPr/>
            <p:nvPr/>
          </p:nvSpPr>
          <p:spPr>
            <a:xfrm>
              <a:off x="1198986" y="2075538"/>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Rectangle 40"/>
            <p:cNvSpPr/>
            <p:nvPr/>
          </p:nvSpPr>
          <p:spPr>
            <a:xfrm>
              <a:off x="2002413" y="208306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Rectangle 41"/>
            <p:cNvSpPr/>
            <p:nvPr/>
          </p:nvSpPr>
          <p:spPr>
            <a:xfrm>
              <a:off x="2822769"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Rectangle 42"/>
            <p:cNvSpPr/>
            <p:nvPr/>
          </p:nvSpPr>
          <p:spPr>
            <a:xfrm>
              <a:off x="3586705" y="207594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Rectangle 43"/>
            <p:cNvSpPr/>
            <p:nvPr/>
          </p:nvSpPr>
          <p:spPr>
            <a:xfrm>
              <a:off x="1198986" y="2620067"/>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Rectangle 44"/>
            <p:cNvSpPr/>
            <p:nvPr/>
          </p:nvSpPr>
          <p:spPr>
            <a:xfrm>
              <a:off x="2002413" y="2627594"/>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Rectangle 45"/>
            <p:cNvSpPr/>
            <p:nvPr/>
          </p:nvSpPr>
          <p:spPr>
            <a:xfrm>
              <a:off x="2822769"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Rectangle 46"/>
            <p:cNvSpPr/>
            <p:nvPr/>
          </p:nvSpPr>
          <p:spPr>
            <a:xfrm>
              <a:off x="3586705" y="262047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Rectangle 47"/>
            <p:cNvSpPr/>
            <p:nvPr/>
          </p:nvSpPr>
          <p:spPr>
            <a:xfrm>
              <a:off x="1200280" y="3168403"/>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p:nvPr/>
          </p:nvSpPr>
          <p:spPr>
            <a:xfrm>
              <a:off x="2003707" y="3175930"/>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Rectangle 49"/>
            <p:cNvSpPr/>
            <p:nvPr/>
          </p:nvSpPr>
          <p:spPr>
            <a:xfrm>
              <a:off x="2824063" y="316881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Rectangle 50"/>
            <p:cNvSpPr/>
            <p:nvPr/>
          </p:nvSpPr>
          <p:spPr>
            <a:xfrm>
              <a:off x="3587999" y="316881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Rectangle 51"/>
            <p:cNvSpPr/>
            <p:nvPr/>
          </p:nvSpPr>
          <p:spPr>
            <a:xfrm>
              <a:off x="1199265" y="3735042"/>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Rectangle 52"/>
            <p:cNvSpPr/>
            <p:nvPr/>
          </p:nvSpPr>
          <p:spPr>
            <a:xfrm>
              <a:off x="2002692" y="3742569"/>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Rectangle 53"/>
            <p:cNvSpPr/>
            <p:nvPr/>
          </p:nvSpPr>
          <p:spPr>
            <a:xfrm>
              <a:off x="2823048" y="3735451"/>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Rectangle 54"/>
            <p:cNvSpPr/>
            <p:nvPr/>
          </p:nvSpPr>
          <p:spPr>
            <a:xfrm>
              <a:off x="3586984" y="3735451"/>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Rectangle 55"/>
            <p:cNvSpPr/>
            <p:nvPr/>
          </p:nvSpPr>
          <p:spPr>
            <a:xfrm>
              <a:off x="1200280" y="4280726"/>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Rectangle 56"/>
            <p:cNvSpPr/>
            <p:nvPr/>
          </p:nvSpPr>
          <p:spPr>
            <a:xfrm>
              <a:off x="2003707" y="4288253"/>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Rectangle 57"/>
            <p:cNvSpPr/>
            <p:nvPr/>
          </p:nvSpPr>
          <p:spPr>
            <a:xfrm>
              <a:off x="2824063" y="428113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Rectangle 58"/>
            <p:cNvSpPr/>
            <p:nvPr/>
          </p:nvSpPr>
          <p:spPr>
            <a:xfrm>
              <a:off x="3587999" y="4281135"/>
              <a:ext cx="398464" cy="39846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0" name="Oval 59"/>
          <p:cNvSpPr/>
          <p:nvPr/>
        </p:nvSpPr>
        <p:spPr>
          <a:xfrm>
            <a:off x="2691004" y="927312"/>
            <a:ext cx="457200" cy="624608"/>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Text Placeholder 2"/>
          <p:cNvSpPr txBox="1">
            <a:spLocks/>
          </p:cNvSpPr>
          <p:nvPr/>
        </p:nvSpPr>
        <p:spPr bwMode="auto">
          <a:xfrm>
            <a:off x="991646" y="1714500"/>
            <a:ext cx="19829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 columns</a:t>
            </a:r>
            <a:endParaRPr lang="en-US" sz="2800" dirty="0">
              <a:solidFill>
                <a:srgbClr val="E86D1F"/>
              </a:solidFill>
              <a:latin typeface="Orly's Font 2" pitchFamily="66" charset="0"/>
            </a:endParaRPr>
          </a:p>
        </p:txBody>
      </p:sp>
      <p:cxnSp>
        <p:nvCxnSpPr>
          <p:cNvPr id="8" name="Straight Arrow Connector 7"/>
          <p:cNvCxnSpPr/>
          <p:nvPr/>
        </p:nvCxnSpPr>
        <p:spPr>
          <a:xfrm flipH="1">
            <a:off x="2370168" y="1371600"/>
            <a:ext cx="320836" cy="3429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2690075" y="918442"/>
            <a:ext cx="457200" cy="624608"/>
          </a:xfrm>
          <a:prstGeom prst="ellipse">
            <a:avLst/>
          </a:prstGeom>
          <a:noFill/>
          <a:ln w="38100">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63" name="Straight Arrow Connector 62"/>
          <p:cNvCxnSpPr/>
          <p:nvPr/>
        </p:nvCxnSpPr>
        <p:spPr>
          <a:xfrm>
            <a:off x="3155401" y="1384622"/>
            <a:ext cx="1848578" cy="59148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6" name="Text Placeholder 2"/>
          <p:cNvSpPr txBox="1">
            <a:spLocks/>
          </p:cNvSpPr>
          <p:nvPr/>
        </p:nvSpPr>
        <p:spPr bwMode="auto">
          <a:xfrm>
            <a:off x="5214070" y="1741691"/>
            <a:ext cx="15016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rows</a:t>
            </a:r>
            <a:endParaRPr lang="en-US" sz="2800" dirty="0">
              <a:solidFill>
                <a:srgbClr val="5E9732"/>
              </a:solidFill>
              <a:latin typeface="Orly's Font 2" pitchFamily="66" charset="0"/>
            </a:endParaRPr>
          </a:p>
        </p:txBody>
      </p:sp>
      <p:sp>
        <p:nvSpPr>
          <p:cNvPr id="70" name="Text Placeholder 3"/>
          <p:cNvSpPr txBox="1">
            <a:spLocks/>
          </p:cNvSpPr>
          <p:nvPr/>
        </p:nvSpPr>
        <p:spPr bwMode="auto">
          <a:xfrm>
            <a:off x="5716168" y="969136"/>
            <a:ext cx="2206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8AE"/>
                </a:solidFill>
                <a:latin typeface="Orly's Font 2" pitchFamily="66" charset="0"/>
              </a:rPr>
              <a:t>= 20 tiles</a:t>
            </a:r>
            <a:endParaRPr lang="en-US" sz="2800" dirty="0">
              <a:solidFill>
                <a:srgbClr val="0078AE"/>
              </a:solidFill>
              <a:latin typeface="Orly's Font 2" pitchFamily="66" charset="0"/>
            </a:endParaRPr>
          </a:p>
        </p:txBody>
      </p:sp>
      <p:sp>
        <p:nvSpPr>
          <p:cNvPr id="71" name="Text Placeholder 3"/>
          <p:cNvSpPr txBox="1">
            <a:spLocks/>
          </p:cNvSpPr>
          <p:nvPr/>
        </p:nvSpPr>
        <p:spPr bwMode="auto">
          <a:xfrm>
            <a:off x="1266958" y="4914900"/>
            <a:ext cx="2206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8AE"/>
                </a:solidFill>
                <a:latin typeface="Orly's Font 2" pitchFamily="66" charset="0"/>
              </a:rPr>
              <a:t>20 tiles</a:t>
            </a:r>
            <a:endParaRPr lang="en-US" sz="2800" dirty="0">
              <a:solidFill>
                <a:srgbClr val="0078AE"/>
              </a:solidFill>
              <a:latin typeface="Orly's Font 2" pitchFamily="66" charset="0"/>
            </a:endParaRPr>
          </a:p>
        </p:txBody>
      </p:sp>
      <p:sp>
        <p:nvSpPr>
          <p:cNvPr id="72" name="Text Placeholder 3"/>
          <p:cNvSpPr txBox="1">
            <a:spLocks/>
          </p:cNvSpPr>
          <p:nvPr/>
        </p:nvSpPr>
        <p:spPr bwMode="auto">
          <a:xfrm>
            <a:off x="5304146" y="4537749"/>
            <a:ext cx="2206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0078AE"/>
                </a:solidFill>
                <a:latin typeface="Orly's Font 2" pitchFamily="66" charset="0"/>
              </a:rPr>
              <a:t>20 tiles</a:t>
            </a:r>
            <a:endParaRPr lang="en-US" sz="2800" dirty="0">
              <a:solidFill>
                <a:srgbClr val="0078AE"/>
              </a:solidFill>
              <a:latin typeface="Orly's Font 2" pitchFamily="66" charset="0"/>
            </a:endParaRPr>
          </a:p>
        </p:txBody>
      </p:sp>
    </p:spTree>
    <p:extLst>
      <p:ext uri="{BB962C8B-B14F-4D97-AF65-F5344CB8AC3E}">
        <p14:creationId xmlns:p14="http://schemas.microsoft.com/office/powerpoint/2010/main" val="164591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60"/>
                                        </p:tgtEl>
                                      </p:cBhvr>
                                    </p:animEffect>
                                    <p:set>
                                      <p:cBhvr>
                                        <p:cTn id="40" dur="1" fill="hold">
                                          <p:stCondLst>
                                            <p:cond delay="499"/>
                                          </p:stCondLst>
                                        </p:cTn>
                                        <p:tgtEl>
                                          <p:spTgt spid="60"/>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par>
                                <p:cTn id="44" presetID="1"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0" grpId="0" animBg="1"/>
      <p:bldP spid="60" grpId="1" animBg="1"/>
      <p:bldP spid="61" grpId="0"/>
      <p:bldP spid="62" grpId="0" animBg="1"/>
      <p:bldP spid="66" grpId="0"/>
      <p:bldP spid="70" grpId="0"/>
      <p:bldP spid="71" grpId="0"/>
      <p:bldP spid="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485901"/>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how to draw an array </a:t>
            </a:r>
            <a:r>
              <a:rPr lang="en-US" sz="3600" dirty="0" smtClean="0">
                <a:solidFill>
                  <a:schemeClr val="accent1"/>
                </a:solidFill>
                <a:latin typeface="Orly's Font 2" pitchFamily="66" charset="0"/>
                <a:ea typeface="Verdana" pitchFamily="34" charset="0"/>
                <a:cs typeface="Verdana" pitchFamily="34" charset="0"/>
              </a:rPr>
              <a:t>by using a repeated addition sentence.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6551</TotalTime>
  <Words>715</Words>
  <Application>Microsoft Office PowerPoint</Application>
  <PresentationFormat>On-screen Show (16:10)</PresentationFormat>
  <Paragraphs>43</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Courier New</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280</cp:revision>
  <dcterms:created xsi:type="dcterms:W3CDTF">2011-06-12T17:04:43Z</dcterms:created>
  <dcterms:modified xsi:type="dcterms:W3CDTF">2015-06-07T12:29:33Z</dcterms:modified>
</cp:coreProperties>
</file>